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59" r:id="rId7"/>
  </p:sldIdLst>
  <p:sldSz cx="6858000" cy="9144000" type="letter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81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6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7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89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11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8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83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7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7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330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F9899-30B4-4BA2-8E25-B909DF69D921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63AF4-FBED-46EE-B95C-C362BA2CE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7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텍스트, 스푼, 식탁용기구이(가) 표시된 사진&#10;&#10;자동 생성된 설명">
            <a:extLst>
              <a:ext uri="{FF2B5EF4-FFF2-40B4-BE49-F238E27FC236}">
                <a16:creationId xmlns:a16="http://schemas.microsoft.com/office/drawing/2014/main" id="{1E7EAC2D-9C9F-4A86-A6A5-0535A757C9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722" y="6103721"/>
            <a:ext cx="2148641" cy="490693"/>
          </a:xfrm>
          <a:prstGeom prst="rect">
            <a:avLst/>
          </a:prstGeom>
        </p:spPr>
      </p:pic>
      <p:pic>
        <p:nvPicPr>
          <p:cNvPr id="7" name="그림 6" descr="기타이(가) 표시된 사진&#10;&#10;자동 생성된 설명">
            <a:extLst>
              <a:ext uri="{FF2B5EF4-FFF2-40B4-BE49-F238E27FC236}">
                <a16:creationId xmlns:a16="http://schemas.microsoft.com/office/drawing/2014/main" id="{499079A7-70FA-4F0C-8ED6-4A98E9E7F6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644" y="6103721"/>
            <a:ext cx="2137053" cy="588566"/>
          </a:xfrm>
          <a:prstGeom prst="rect">
            <a:avLst/>
          </a:prstGeom>
        </p:spPr>
      </p:pic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B8F62B57-1E0E-4E4C-B04A-A2022FA70E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32" y="5101477"/>
            <a:ext cx="2198398" cy="633437"/>
          </a:xfrm>
          <a:prstGeom prst="rect">
            <a:avLst/>
          </a:prstGeom>
        </p:spPr>
      </p:pic>
      <p:pic>
        <p:nvPicPr>
          <p:cNvPr id="11" name="그림 10" descr="텍스트이(가) 표시된 사진&#10;&#10;자동 생성된 설명">
            <a:extLst>
              <a:ext uri="{FF2B5EF4-FFF2-40B4-BE49-F238E27FC236}">
                <a16:creationId xmlns:a16="http://schemas.microsoft.com/office/drawing/2014/main" id="{41E1A322-0CFE-4F2E-858E-C04569B7F3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393" y="5167130"/>
            <a:ext cx="2128755" cy="599110"/>
          </a:xfrm>
          <a:prstGeom prst="rect">
            <a:avLst/>
          </a:prstGeom>
        </p:spPr>
      </p:pic>
      <p:pic>
        <p:nvPicPr>
          <p:cNvPr id="13" name="그림 12" descr="텍스트, 하얀색이(가) 표시된 사진&#10;&#10;자동 생성된 설명">
            <a:extLst>
              <a:ext uri="{FF2B5EF4-FFF2-40B4-BE49-F238E27FC236}">
                <a16:creationId xmlns:a16="http://schemas.microsoft.com/office/drawing/2014/main" id="{6CE54669-CC74-4BB2-9D46-C1363F5E76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712" y="2817602"/>
            <a:ext cx="2148641" cy="1150283"/>
          </a:xfrm>
          <a:prstGeom prst="rect">
            <a:avLst/>
          </a:prstGeom>
        </p:spPr>
      </p:pic>
      <p:pic>
        <p:nvPicPr>
          <p:cNvPr id="15" name="그림 14" descr="흐림이(가) 표시된 사진&#10;&#10;자동 생성된 설명">
            <a:extLst>
              <a:ext uri="{FF2B5EF4-FFF2-40B4-BE49-F238E27FC236}">
                <a16:creationId xmlns:a16="http://schemas.microsoft.com/office/drawing/2014/main" id="{5DDA6D0E-D96A-45C8-9DBB-C72012E42C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85" y="2817602"/>
            <a:ext cx="2096080" cy="1149120"/>
          </a:xfrm>
          <a:prstGeom prst="rect">
            <a:avLst/>
          </a:prstGeom>
        </p:spPr>
      </p:pic>
      <p:pic>
        <p:nvPicPr>
          <p:cNvPr id="17" name="그림 16" descr="텍스트이(가) 표시된 사진&#10;&#10;자동 생성된 설명">
            <a:extLst>
              <a:ext uri="{FF2B5EF4-FFF2-40B4-BE49-F238E27FC236}">
                <a16:creationId xmlns:a16="http://schemas.microsoft.com/office/drawing/2014/main" id="{3796BD24-C801-4256-A603-9161A50D99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222711" y="4157923"/>
            <a:ext cx="2148641" cy="753516"/>
          </a:xfrm>
          <a:prstGeom prst="rect">
            <a:avLst/>
          </a:prstGeom>
        </p:spPr>
      </p:pic>
      <p:pic>
        <p:nvPicPr>
          <p:cNvPr id="19" name="그림 18" descr="흐린, 흐림이(가) 표시된 사진&#10;&#10;자동 생성된 설명">
            <a:extLst>
              <a:ext uri="{FF2B5EF4-FFF2-40B4-BE49-F238E27FC236}">
                <a16:creationId xmlns:a16="http://schemas.microsoft.com/office/drawing/2014/main" id="{330430D3-017F-44B0-BEDD-C517727636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623" y="4169681"/>
            <a:ext cx="2170588" cy="702991"/>
          </a:xfrm>
          <a:prstGeom prst="rect">
            <a:avLst/>
          </a:prstGeom>
        </p:spPr>
      </p:pic>
      <p:pic>
        <p:nvPicPr>
          <p:cNvPr id="21" name="그림 20" descr="텍스트이(가) 표시된 사진&#10;&#10;자동 생성된 설명">
            <a:extLst>
              <a:ext uri="{FF2B5EF4-FFF2-40B4-BE49-F238E27FC236}">
                <a16:creationId xmlns:a16="http://schemas.microsoft.com/office/drawing/2014/main" id="{55DAA7CF-4D8F-41F1-A28E-1F38D31761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03" y="1545510"/>
            <a:ext cx="2012660" cy="1128722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0B847B06-D72A-4B41-9088-5A1F2DFDF19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233" y="1519862"/>
            <a:ext cx="1951464" cy="114912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195F514-6500-486F-BDC8-39293A44544C}"/>
              </a:ext>
            </a:extLst>
          </p:cNvPr>
          <p:cNvSpPr txBox="1"/>
          <p:nvPr/>
        </p:nvSpPr>
        <p:spPr>
          <a:xfrm>
            <a:off x="602391" y="405474"/>
            <a:ext cx="580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Fig.8A. Raw image of membrane &amp; Gel doc for Co-IP (Xirp2) </a:t>
            </a:r>
          </a:p>
        </p:txBody>
      </p:sp>
      <p:graphicFrame>
        <p:nvGraphicFramePr>
          <p:cNvPr id="26" name="표 26">
            <a:extLst>
              <a:ext uri="{FF2B5EF4-FFF2-40B4-BE49-F238E27FC236}">
                <a16:creationId xmlns:a16="http://schemas.microsoft.com/office/drawing/2014/main" id="{2593B273-98F9-4A18-BE73-9BD0EF064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051941"/>
              </p:ext>
            </p:extLst>
          </p:nvPr>
        </p:nvGraphicFramePr>
        <p:xfrm>
          <a:off x="1148644" y="1006437"/>
          <a:ext cx="4537561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3630833805"/>
                    </a:ext>
                  </a:extLst>
                </a:gridCol>
                <a:gridCol w="2251561">
                  <a:extLst>
                    <a:ext uri="{9D8B030D-6E8A-4147-A177-3AD203B41FA5}">
                      <a16:colId xmlns:a16="http://schemas.microsoft.com/office/drawing/2014/main" val="891011023"/>
                    </a:ext>
                  </a:extLst>
                </a:gridCol>
              </a:tblGrid>
              <a:tr h="25115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Membrane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Raw image from Gel doc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327522"/>
                  </a:ext>
                </a:extLst>
              </a:tr>
            </a:tbl>
          </a:graphicData>
        </a:graphic>
      </p:graphicFrame>
      <p:graphicFrame>
        <p:nvGraphicFramePr>
          <p:cNvPr id="28" name="표 28">
            <a:extLst>
              <a:ext uri="{FF2B5EF4-FFF2-40B4-BE49-F238E27FC236}">
                <a16:creationId xmlns:a16="http://schemas.microsoft.com/office/drawing/2014/main" id="{FF99BB6A-4A6D-4838-B693-87F0A32DF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541884"/>
              </p:ext>
            </p:extLst>
          </p:nvPr>
        </p:nvGraphicFramePr>
        <p:xfrm>
          <a:off x="811066" y="1507158"/>
          <a:ext cx="329525" cy="5301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525">
                  <a:extLst>
                    <a:ext uri="{9D8B030D-6E8A-4147-A177-3AD203B41FA5}">
                      <a16:colId xmlns:a16="http://schemas.microsoft.com/office/drawing/2014/main" val="3125737893"/>
                    </a:ext>
                  </a:extLst>
                </a:gridCol>
              </a:tblGrid>
              <a:tr h="124533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Xirp2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60420"/>
                  </a:ext>
                </a:extLst>
              </a:tr>
              <a:tr h="1221475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GFP (Long)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841505"/>
                  </a:ext>
                </a:extLst>
              </a:tr>
              <a:tr h="96124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GFP (Short)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993858"/>
                  </a:ext>
                </a:extLst>
              </a:tr>
              <a:tr h="89402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-actin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614427"/>
                  </a:ext>
                </a:extLst>
              </a:tr>
              <a:tr h="9794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-actin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50196"/>
                  </a:ext>
                </a:extLst>
              </a:tr>
            </a:tbl>
          </a:graphicData>
        </a:graphic>
      </p:graphicFrame>
      <p:sp>
        <p:nvSpPr>
          <p:cNvPr id="29" name="직사각형 28">
            <a:extLst>
              <a:ext uri="{FF2B5EF4-FFF2-40B4-BE49-F238E27FC236}">
                <a16:creationId xmlns:a16="http://schemas.microsoft.com/office/drawing/2014/main" id="{845580B1-4841-416E-A8D6-6EF50C5BF676}"/>
              </a:ext>
            </a:extLst>
          </p:cNvPr>
          <p:cNvSpPr/>
          <p:nvPr/>
        </p:nvSpPr>
        <p:spPr>
          <a:xfrm>
            <a:off x="3952939" y="1691149"/>
            <a:ext cx="1598286" cy="36166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7173FD48-EF46-486D-8489-C1680E67F326}"/>
              </a:ext>
            </a:extLst>
          </p:cNvPr>
          <p:cNvSpPr/>
          <p:nvPr/>
        </p:nvSpPr>
        <p:spPr>
          <a:xfrm>
            <a:off x="3762627" y="2976644"/>
            <a:ext cx="1598286" cy="36166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995C261-FC0A-4846-8EC1-E84B99B70BA6}"/>
              </a:ext>
            </a:extLst>
          </p:cNvPr>
          <p:cNvSpPr/>
          <p:nvPr/>
        </p:nvSpPr>
        <p:spPr>
          <a:xfrm>
            <a:off x="3704027" y="4313279"/>
            <a:ext cx="1867670" cy="41579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88AE02E-583A-47AD-BCDE-02AC4FB72ED6}"/>
              </a:ext>
            </a:extLst>
          </p:cNvPr>
          <p:cNvSpPr/>
          <p:nvPr/>
        </p:nvSpPr>
        <p:spPr>
          <a:xfrm>
            <a:off x="4035131" y="5270230"/>
            <a:ext cx="1577369" cy="36166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2B34866-8B24-4A15-953B-ED57E9211271}"/>
              </a:ext>
            </a:extLst>
          </p:cNvPr>
          <p:cNvSpPr/>
          <p:nvPr/>
        </p:nvSpPr>
        <p:spPr>
          <a:xfrm>
            <a:off x="3818247" y="6223995"/>
            <a:ext cx="1712506" cy="36166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1A12E3-DCE8-4641-95FE-562E15BC51B8}"/>
              </a:ext>
            </a:extLst>
          </p:cNvPr>
          <p:cNvSpPr txBox="1"/>
          <p:nvPr/>
        </p:nvSpPr>
        <p:spPr>
          <a:xfrm>
            <a:off x="1148644" y="1798242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160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C28B2A-D120-439A-85FA-B7D46353DB29}"/>
              </a:ext>
            </a:extLst>
          </p:cNvPr>
          <p:cNvSpPr txBox="1"/>
          <p:nvPr/>
        </p:nvSpPr>
        <p:spPr>
          <a:xfrm>
            <a:off x="1148644" y="1988280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110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F040AE-E2C9-47C9-A6F2-5F03D41CF8A0}"/>
              </a:ext>
            </a:extLst>
          </p:cNvPr>
          <p:cNvSpPr txBox="1"/>
          <p:nvPr/>
        </p:nvSpPr>
        <p:spPr>
          <a:xfrm>
            <a:off x="1216207" y="2399172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F67D89-CE14-4B0D-8916-9269F69DBE62}"/>
              </a:ext>
            </a:extLst>
          </p:cNvPr>
          <p:cNvSpPr txBox="1"/>
          <p:nvPr/>
        </p:nvSpPr>
        <p:spPr>
          <a:xfrm>
            <a:off x="1351914" y="3119571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160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BA6BD0-053A-4D53-8482-27288615B539}"/>
              </a:ext>
            </a:extLst>
          </p:cNvPr>
          <p:cNvSpPr txBox="1"/>
          <p:nvPr/>
        </p:nvSpPr>
        <p:spPr>
          <a:xfrm>
            <a:off x="1351914" y="3309609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110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5C87B3-2E73-4749-9BB5-06243B77E5C2}"/>
              </a:ext>
            </a:extLst>
          </p:cNvPr>
          <p:cNvSpPr txBox="1"/>
          <p:nvPr/>
        </p:nvSpPr>
        <p:spPr>
          <a:xfrm>
            <a:off x="1419477" y="3720501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899B3BA-9A6B-4B05-8F70-8AFE7B9DD13F}"/>
              </a:ext>
            </a:extLst>
          </p:cNvPr>
          <p:cNvSpPr txBox="1"/>
          <p:nvPr/>
        </p:nvSpPr>
        <p:spPr>
          <a:xfrm>
            <a:off x="1421345" y="4451010"/>
            <a:ext cx="423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5325323-0716-4902-8320-9361C0085CAF}"/>
              </a:ext>
            </a:extLst>
          </p:cNvPr>
          <p:cNvSpPr txBox="1"/>
          <p:nvPr/>
        </p:nvSpPr>
        <p:spPr>
          <a:xfrm>
            <a:off x="1370994" y="5385675"/>
            <a:ext cx="423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E3E66C-654A-46B7-A663-B70102CFD046}"/>
              </a:ext>
            </a:extLst>
          </p:cNvPr>
          <p:cNvSpPr txBox="1"/>
          <p:nvPr/>
        </p:nvSpPr>
        <p:spPr>
          <a:xfrm>
            <a:off x="1372386" y="5159809"/>
            <a:ext cx="423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58960E-4BDE-4655-9478-10606D3A23DF}"/>
              </a:ext>
            </a:extLst>
          </p:cNvPr>
          <p:cNvSpPr txBox="1"/>
          <p:nvPr/>
        </p:nvSpPr>
        <p:spPr>
          <a:xfrm>
            <a:off x="1111381" y="6367976"/>
            <a:ext cx="423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4A945B9-07A7-4A26-8315-DE3D0556F17F}"/>
              </a:ext>
            </a:extLst>
          </p:cNvPr>
          <p:cNvSpPr txBox="1"/>
          <p:nvPr/>
        </p:nvSpPr>
        <p:spPr>
          <a:xfrm>
            <a:off x="1112773" y="6142110"/>
            <a:ext cx="423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A4E98E0-FCA7-412D-89DE-4709A4047BE2}"/>
              </a:ext>
            </a:extLst>
          </p:cNvPr>
          <p:cNvSpPr txBox="1"/>
          <p:nvPr/>
        </p:nvSpPr>
        <p:spPr>
          <a:xfrm>
            <a:off x="4938323" y="2497825"/>
            <a:ext cx="7478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20sec exp.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E17A85-9634-4EC5-8905-050541AB5DB6}"/>
              </a:ext>
            </a:extLst>
          </p:cNvPr>
          <p:cNvSpPr txBox="1"/>
          <p:nvPr/>
        </p:nvSpPr>
        <p:spPr>
          <a:xfrm>
            <a:off x="4938323" y="3898317"/>
            <a:ext cx="7478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30sec exp.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AE3642E-522F-4190-988A-6D386F6602C8}"/>
              </a:ext>
            </a:extLst>
          </p:cNvPr>
          <p:cNvSpPr txBox="1"/>
          <p:nvPr/>
        </p:nvSpPr>
        <p:spPr>
          <a:xfrm>
            <a:off x="4936911" y="4840762"/>
            <a:ext cx="7478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5sec exp.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0121C6F-82A0-46A1-9FC6-2EA46332ABB3}"/>
              </a:ext>
            </a:extLst>
          </p:cNvPr>
          <p:cNvSpPr txBox="1"/>
          <p:nvPr/>
        </p:nvSpPr>
        <p:spPr>
          <a:xfrm>
            <a:off x="4936911" y="5696443"/>
            <a:ext cx="7478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5sec exp.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98A1822-7A88-41D7-9AC9-E1A6B45650BD}"/>
              </a:ext>
            </a:extLst>
          </p:cNvPr>
          <p:cNvSpPr txBox="1"/>
          <p:nvPr/>
        </p:nvSpPr>
        <p:spPr>
          <a:xfrm>
            <a:off x="4936911" y="6623262"/>
            <a:ext cx="7478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5sec exp.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887683-C946-817E-1D60-F7DEDFD54D3E}"/>
              </a:ext>
            </a:extLst>
          </p:cNvPr>
          <p:cNvSpPr txBox="1"/>
          <p:nvPr/>
        </p:nvSpPr>
        <p:spPr>
          <a:xfrm>
            <a:off x="4023213" y="1303139"/>
            <a:ext cx="1737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1      2      3      4      5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D64F16-4487-2C0F-1900-F8577B93512F}"/>
              </a:ext>
            </a:extLst>
          </p:cNvPr>
          <p:cNvSpPr txBox="1"/>
          <p:nvPr/>
        </p:nvSpPr>
        <p:spPr>
          <a:xfrm>
            <a:off x="602391" y="7048982"/>
            <a:ext cx="5158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[Loading sample of each lane]</a:t>
            </a:r>
          </a:p>
          <a:p>
            <a:pPr marL="342900" indent="-342900">
              <a:buAutoNum type="arabicPeriod"/>
            </a:pPr>
            <a:r>
              <a:rPr lang="en-US" sz="1600" dirty="0"/>
              <a:t>Whole cell extracts input of GFP only</a:t>
            </a:r>
          </a:p>
          <a:p>
            <a:pPr marL="342900" indent="-342900">
              <a:buAutoNum type="arabicPeriod"/>
            </a:pPr>
            <a:r>
              <a:rPr lang="en-US" sz="1600" dirty="0"/>
              <a:t>Whole cell extracts input of GFP-Xirp2</a:t>
            </a:r>
          </a:p>
          <a:p>
            <a:pPr marL="342900" indent="-342900">
              <a:buAutoNum type="arabicPeriod"/>
            </a:pPr>
            <a:r>
              <a:rPr lang="en-US" sz="1600" dirty="0"/>
              <a:t>Beads control for GFP-trap IP</a:t>
            </a:r>
          </a:p>
          <a:p>
            <a:pPr marL="342900" indent="-342900">
              <a:buAutoNum type="arabicPeriod"/>
            </a:pPr>
            <a:r>
              <a:rPr lang="en-US" sz="1600" dirty="0"/>
              <a:t>GFP-trap IP sample of GFP only</a:t>
            </a:r>
          </a:p>
          <a:p>
            <a:pPr marL="342900" indent="-342900">
              <a:buAutoNum type="arabicPeriod"/>
            </a:pPr>
            <a:r>
              <a:rPr lang="en-US" sz="1600" dirty="0"/>
              <a:t>GFP-trap IP sample of GFP-Xirp2</a:t>
            </a:r>
          </a:p>
        </p:txBody>
      </p:sp>
    </p:spTree>
    <p:extLst>
      <p:ext uri="{BB962C8B-B14F-4D97-AF65-F5344CB8AC3E}">
        <p14:creationId xmlns:p14="http://schemas.microsoft.com/office/powerpoint/2010/main" val="1487305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D9B80A2-2192-4FB0-B99C-CD50110A3D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65" b="-193"/>
          <a:stretch/>
        </p:blipFill>
        <p:spPr>
          <a:xfrm>
            <a:off x="3549671" y="3058369"/>
            <a:ext cx="2694048" cy="806450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63DBC3A-576E-4437-B1B3-6DEF1781FB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13"/>
          <a:stretch/>
        </p:blipFill>
        <p:spPr>
          <a:xfrm>
            <a:off x="3549671" y="1836502"/>
            <a:ext cx="2694048" cy="1054995"/>
          </a:xfrm>
          <a:prstGeom prst="rect">
            <a:avLst/>
          </a:prstGeom>
        </p:spPr>
      </p:pic>
      <p:pic>
        <p:nvPicPr>
          <p:cNvPr id="4" name="Picture 3" descr="A picture containing text, white&#10;&#10;Description automatically generated">
            <a:extLst>
              <a:ext uri="{FF2B5EF4-FFF2-40B4-BE49-F238E27FC236}">
                <a16:creationId xmlns:a16="http://schemas.microsoft.com/office/drawing/2014/main" id="{A2469D5F-F3DB-49F3-8B21-2C60CD5AB2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0"/>
          <a:stretch/>
        </p:blipFill>
        <p:spPr>
          <a:xfrm>
            <a:off x="1134736" y="2991747"/>
            <a:ext cx="2375932" cy="941712"/>
          </a:xfrm>
          <a:prstGeom prst="rect">
            <a:avLst/>
          </a:prstGeom>
        </p:spPr>
      </p:pic>
      <p:pic>
        <p:nvPicPr>
          <p:cNvPr id="25" name="Picture 24" descr="A picture containing text, white&#10;&#10;Description automatically generated">
            <a:extLst>
              <a:ext uri="{FF2B5EF4-FFF2-40B4-BE49-F238E27FC236}">
                <a16:creationId xmlns:a16="http://schemas.microsoft.com/office/drawing/2014/main" id="{A0B4D638-69DF-4800-87FE-B7050FB4EC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96"/>
          <a:stretch/>
        </p:blipFill>
        <p:spPr>
          <a:xfrm>
            <a:off x="1121207" y="1907788"/>
            <a:ext cx="2389461" cy="89058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195F514-6500-486F-BDC8-39293A44544C}"/>
              </a:ext>
            </a:extLst>
          </p:cNvPr>
          <p:cNvSpPr txBox="1"/>
          <p:nvPr/>
        </p:nvSpPr>
        <p:spPr>
          <a:xfrm>
            <a:off x="616974" y="426198"/>
            <a:ext cx="5809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Fig.8B. Raw image of membrane &amp; Gel doc for Co-IP </a:t>
            </a:r>
          </a:p>
          <a:p>
            <a:r>
              <a:rPr lang="en-US" dirty="0"/>
              <a:t>(</a:t>
            </a:r>
            <a:r>
              <a:rPr lang="en-US" altLang="ko-KR" dirty="0"/>
              <a:t>GFP-</a:t>
            </a:r>
            <a:r>
              <a:rPr lang="en-US" dirty="0"/>
              <a:t>Xirp2</a:t>
            </a:r>
            <a:r>
              <a:rPr lang="en-US" altLang="ko-KR" dirty="0"/>
              <a:t>/HA-</a:t>
            </a:r>
            <a:r>
              <a:rPr lang="en-US" altLang="ko-KR" dirty="0">
                <a:latin typeface="Symbol" panose="05050102010706020507" pitchFamily="18" charset="2"/>
              </a:rPr>
              <a:t>g</a:t>
            </a:r>
            <a:r>
              <a:rPr lang="en-US" altLang="ko-KR" dirty="0"/>
              <a:t>-Actin WT or G13R</a:t>
            </a:r>
            <a:r>
              <a:rPr lang="en-US" dirty="0"/>
              <a:t>) </a:t>
            </a:r>
          </a:p>
        </p:txBody>
      </p:sp>
      <p:graphicFrame>
        <p:nvGraphicFramePr>
          <p:cNvPr id="26" name="표 26">
            <a:extLst>
              <a:ext uri="{FF2B5EF4-FFF2-40B4-BE49-F238E27FC236}">
                <a16:creationId xmlns:a16="http://schemas.microsoft.com/office/drawing/2014/main" id="{2593B273-98F9-4A18-BE73-9BD0EF064976}"/>
              </a:ext>
            </a:extLst>
          </p:cNvPr>
          <p:cNvGraphicFramePr>
            <a:graphicFrameLocks noGrp="1"/>
          </p:cNvGraphicFramePr>
          <p:nvPr/>
        </p:nvGraphicFramePr>
        <p:xfrm>
          <a:off x="1118167" y="1284232"/>
          <a:ext cx="4914809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056">
                  <a:extLst>
                    <a:ext uri="{9D8B030D-6E8A-4147-A177-3AD203B41FA5}">
                      <a16:colId xmlns:a16="http://schemas.microsoft.com/office/drawing/2014/main" val="3630833805"/>
                    </a:ext>
                  </a:extLst>
                </a:gridCol>
                <a:gridCol w="2438753">
                  <a:extLst>
                    <a:ext uri="{9D8B030D-6E8A-4147-A177-3AD203B41FA5}">
                      <a16:colId xmlns:a16="http://schemas.microsoft.com/office/drawing/2014/main" val="891011023"/>
                    </a:ext>
                  </a:extLst>
                </a:gridCol>
              </a:tblGrid>
              <a:tr h="25115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Membrane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Raw image from Gel doc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327522"/>
                  </a:ext>
                </a:extLst>
              </a:tr>
            </a:tbl>
          </a:graphicData>
        </a:graphic>
      </p:graphicFrame>
      <p:graphicFrame>
        <p:nvGraphicFramePr>
          <p:cNvPr id="28" name="표 28">
            <a:extLst>
              <a:ext uri="{FF2B5EF4-FFF2-40B4-BE49-F238E27FC236}">
                <a16:creationId xmlns:a16="http://schemas.microsoft.com/office/drawing/2014/main" id="{FF99BB6A-4A6D-4838-B693-87F0A32DF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882322"/>
              </p:ext>
            </p:extLst>
          </p:nvPr>
        </p:nvGraphicFramePr>
        <p:xfrm>
          <a:off x="678921" y="1811393"/>
          <a:ext cx="385862" cy="2197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62">
                  <a:extLst>
                    <a:ext uri="{9D8B030D-6E8A-4147-A177-3AD203B41FA5}">
                      <a16:colId xmlns:a16="http://schemas.microsoft.com/office/drawing/2014/main" val="3125737893"/>
                    </a:ext>
                  </a:extLst>
                </a:gridCol>
              </a:tblGrid>
              <a:tr h="1196331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GFP</a:t>
                      </a:r>
                      <a:r>
                        <a:rPr lang="en-US" altLang="ko-KR" b="1" dirty="0">
                          <a:solidFill>
                            <a:schemeClr val="tx1"/>
                          </a:solidFill>
                        </a:rPr>
                        <a:t>-Xirp2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60420"/>
                  </a:ext>
                </a:extLst>
              </a:tr>
              <a:tr h="1000983">
                <a:tc>
                  <a:txBody>
                    <a:bodyPr/>
                    <a:lstStyle/>
                    <a:p>
                      <a:pPr algn="ctr"/>
                      <a:r>
                        <a:rPr lang="en-US" altLang="ko-KR" b="1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HA-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-actin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841505"/>
                  </a:ext>
                </a:extLst>
              </a:tr>
            </a:tbl>
          </a:graphicData>
        </a:graphic>
      </p:graphicFrame>
      <p:sp>
        <p:nvSpPr>
          <p:cNvPr id="29" name="직사각형 28">
            <a:extLst>
              <a:ext uri="{FF2B5EF4-FFF2-40B4-BE49-F238E27FC236}">
                <a16:creationId xmlns:a16="http://schemas.microsoft.com/office/drawing/2014/main" id="{845580B1-4841-416E-A8D6-6EF50C5BF676}"/>
              </a:ext>
            </a:extLst>
          </p:cNvPr>
          <p:cNvSpPr/>
          <p:nvPr/>
        </p:nvSpPr>
        <p:spPr>
          <a:xfrm>
            <a:off x="3858718" y="1960446"/>
            <a:ext cx="959005" cy="42482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7173FD48-EF46-486D-8489-C1680E67F326}"/>
              </a:ext>
            </a:extLst>
          </p:cNvPr>
          <p:cNvSpPr/>
          <p:nvPr/>
        </p:nvSpPr>
        <p:spPr>
          <a:xfrm>
            <a:off x="3790504" y="3403835"/>
            <a:ext cx="1086296" cy="37208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1A12E3-DCE8-4641-95FE-562E15BC51B8}"/>
              </a:ext>
            </a:extLst>
          </p:cNvPr>
          <p:cNvSpPr txBox="1"/>
          <p:nvPr/>
        </p:nvSpPr>
        <p:spPr>
          <a:xfrm>
            <a:off x="1007309" y="2040896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160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C28B2A-D120-439A-85FA-B7D46353DB29}"/>
              </a:ext>
            </a:extLst>
          </p:cNvPr>
          <p:cNvSpPr txBox="1"/>
          <p:nvPr/>
        </p:nvSpPr>
        <p:spPr>
          <a:xfrm>
            <a:off x="1007309" y="2203090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110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F040AE-E2C9-47C9-A6F2-5F03D41CF8A0}"/>
              </a:ext>
            </a:extLst>
          </p:cNvPr>
          <p:cNvSpPr txBox="1"/>
          <p:nvPr/>
        </p:nvSpPr>
        <p:spPr>
          <a:xfrm>
            <a:off x="1037666" y="2551890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F67D89-CE14-4B0D-8916-9269F69DBE62}"/>
              </a:ext>
            </a:extLst>
          </p:cNvPr>
          <p:cNvSpPr txBox="1"/>
          <p:nvPr/>
        </p:nvSpPr>
        <p:spPr>
          <a:xfrm>
            <a:off x="1057298" y="3195992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BA6BD0-053A-4D53-8482-27288615B539}"/>
              </a:ext>
            </a:extLst>
          </p:cNvPr>
          <p:cNvSpPr txBox="1"/>
          <p:nvPr/>
        </p:nvSpPr>
        <p:spPr>
          <a:xfrm>
            <a:off x="1051225" y="3331846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E17A85-9634-4EC5-8905-050541AB5DB6}"/>
              </a:ext>
            </a:extLst>
          </p:cNvPr>
          <p:cNvSpPr txBox="1"/>
          <p:nvPr/>
        </p:nvSpPr>
        <p:spPr>
          <a:xfrm>
            <a:off x="5458951" y="3864819"/>
            <a:ext cx="7478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/>
              <a:t>4</a:t>
            </a:r>
            <a:r>
              <a:rPr lang="en-US" sz="1000"/>
              <a:t>0sec </a:t>
            </a:r>
            <a:r>
              <a:rPr lang="en-US" sz="1000" dirty="0"/>
              <a:t>exp.</a:t>
            </a:r>
          </a:p>
        </p:txBody>
      </p:sp>
      <p:sp>
        <p:nvSpPr>
          <p:cNvPr id="45" name="직사각형 28">
            <a:extLst>
              <a:ext uri="{FF2B5EF4-FFF2-40B4-BE49-F238E27FC236}">
                <a16:creationId xmlns:a16="http://schemas.microsoft.com/office/drawing/2014/main" id="{BFE5D664-CD34-4990-8594-AC0DE9104951}"/>
              </a:ext>
            </a:extLst>
          </p:cNvPr>
          <p:cNvSpPr/>
          <p:nvPr/>
        </p:nvSpPr>
        <p:spPr>
          <a:xfrm>
            <a:off x="4950079" y="1960446"/>
            <a:ext cx="959005" cy="42482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20AD1E7-E0F3-4384-A75B-15E1A08CE671}"/>
              </a:ext>
            </a:extLst>
          </p:cNvPr>
          <p:cNvSpPr txBox="1"/>
          <p:nvPr/>
        </p:nvSpPr>
        <p:spPr>
          <a:xfrm>
            <a:off x="1050366" y="3713696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3BC295-A99C-4286-B260-9F3616993CA3}"/>
              </a:ext>
            </a:extLst>
          </p:cNvPr>
          <p:cNvSpPr txBox="1"/>
          <p:nvPr/>
        </p:nvSpPr>
        <p:spPr>
          <a:xfrm>
            <a:off x="1049110" y="2977753"/>
            <a:ext cx="48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solidFill>
                  <a:srgbClr val="FF0000"/>
                </a:solidFill>
              </a:rPr>
              <a:t>6</a:t>
            </a:r>
            <a:r>
              <a:rPr lang="en-US" sz="1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직사각형 29">
            <a:extLst>
              <a:ext uri="{FF2B5EF4-FFF2-40B4-BE49-F238E27FC236}">
                <a16:creationId xmlns:a16="http://schemas.microsoft.com/office/drawing/2014/main" id="{4CB45FF3-CA0D-4DC7-97D5-D7DFF6CA5427}"/>
              </a:ext>
            </a:extLst>
          </p:cNvPr>
          <p:cNvSpPr/>
          <p:nvPr/>
        </p:nvSpPr>
        <p:spPr>
          <a:xfrm>
            <a:off x="4915803" y="3403835"/>
            <a:ext cx="1086296" cy="37208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892CC8-D59F-1B8E-9CFA-0D3C3CDAACDC}"/>
              </a:ext>
            </a:extLst>
          </p:cNvPr>
          <p:cNvSpPr txBox="1"/>
          <p:nvPr/>
        </p:nvSpPr>
        <p:spPr>
          <a:xfrm>
            <a:off x="616974" y="4766367"/>
            <a:ext cx="55898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[Loading sample of each lane]</a:t>
            </a:r>
          </a:p>
          <a:p>
            <a:pPr marL="342900" indent="-342900">
              <a:buAutoNum type="arabicPeriod"/>
            </a:pPr>
            <a:r>
              <a:rPr lang="en-US" sz="1600" dirty="0"/>
              <a:t>Whole cell extracts input of GFP-Xirp2</a:t>
            </a:r>
          </a:p>
          <a:p>
            <a:pPr marL="342900" indent="-342900">
              <a:buAutoNum type="arabicPeriod"/>
            </a:pPr>
            <a:r>
              <a:rPr lang="en-US" sz="1600" dirty="0"/>
              <a:t>Whole cell extracts input of GFP-Xirp2/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WT 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Whole cell extracts input of GFP-Xirp2/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G13R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GFP-trap IP sample of GFP-Xirp2</a:t>
            </a:r>
          </a:p>
          <a:p>
            <a:pPr marL="342900" indent="-342900">
              <a:buAutoNum type="arabicPeriod"/>
            </a:pPr>
            <a:r>
              <a:rPr lang="en-US" sz="1600" dirty="0"/>
              <a:t>GFP-trap IP sample of GFP-Xirp2/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WT </a:t>
            </a:r>
          </a:p>
          <a:p>
            <a:pPr marL="342900" indent="-342900">
              <a:buFontTx/>
              <a:buAutoNum type="arabicPeriod"/>
            </a:pPr>
            <a:r>
              <a:rPr lang="en-US" sz="1600" dirty="0"/>
              <a:t>GFP-trap IP sample of GFP-Xirp2/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G13R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5AF797-34C9-A022-DC6D-6CD16A1E7B00}"/>
              </a:ext>
            </a:extLst>
          </p:cNvPr>
          <p:cNvSpPr txBox="1"/>
          <p:nvPr/>
        </p:nvSpPr>
        <p:spPr>
          <a:xfrm>
            <a:off x="3895888" y="1673528"/>
            <a:ext cx="2013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1      2      3            4      5      6</a:t>
            </a:r>
          </a:p>
        </p:txBody>
      </p:sp>
    </p:spTree>
    <p:extLst>
      <p:ext uri="{BB962C8B-B14F-4D97-AF65-F5344CB8AC3E}">
        <p14:creationId xmlns:p14="http://schemas.microsoft.com/office/powerpoint/2010/main" val="298888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03A8BB54-CD41-ACED-E1DE-930729FE11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450" y="3109992"/>
            <a:ext cx="2367716" cy="778012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BF63B57-2F31-0526-E475-A065228F2B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482" y="1920225"/>
            <a:ext cx="2422410" cy="989727"/>
          </a:xfrm>
          <a:prstGeom prst="rect">
            <a:avLst/>
          </a:prstGeom>
        </p:spPr>
      </p:pic>
      <p:pic>
        <p:nvPicPr>
          <p:cNvPr id="12" name="Picture 11" descr="A picture containing text, blurry&#10;&#10;Description automatically generated">
            <a:extLst>
              <a:ext uri="{FF2B5EF4-FFF2-40B4-BE49-F238E27FC236}">
                <a16:creationId xmlns:a16="http://schemas.microsoft.com/office/drawing/2014/main" id="{0E043425-33DA-D9C2-EF95-0C75A83833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805" y="3038024"/>
            <a:ext cx="2168171" cy="772567"/>
          </a:xfrm>
          <a:prstGeom prst="rect">
            <a:avLst/>
          </a:prstGeom>
        </p:spPr>
      </p:pic>
      <p:pic>
        <p:nvPicPr>
          <p:cNvPr id="10" name="Picture 9" descr="A picture containing calendar&#10;&#10;Description automatically generated">
            <a:extLst>
              <a:ext uri="{FF2B5EF4-FFF2-40B4-BE49-F238E27FC236}">
                <a16:creationId xmlns:a16="http://schemas.microsoft.com/office/drawing/2014/main" id="{4535AA46-8F33-BAAA-1C85-B3D687A7D8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604" y="1923504"/>
            <a:ext cx="2144959" cy="98972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195F514-6500-486F-BDC8-39293A44544C}"/>
              </a:ext>
            </a:extLst>
          </p:cNvPr>
          <p:cNvSpPr txBox="1"/>
          <p:nvPr/>
        </p:nvSpPr>
        <p:spPr>
          <a:xfrm>
            <a:off x="616974" y="426198"/>
            <a:ext cx="5809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Fig.8C. Raw image of membrane &amp; Gel doc for Co-IP </a:t>
            </a:r>
          </a:p>
          <a:p>
            <a:r>
              <a:rPr lang="en-US" dirty="0"/>
              <a:t>(</a:t>
            </a:r>
            <a:r>
              <a:rPr lang="en-US" altLang="ko-KR" dirty="0"/>
              <a:t>GFP-</a:t>
            </a:r>
            <a:r>
              <a:rPr lang="en-US" dirty="0"/>
              <a:t>Xirp2</a:t>
            </a:r>
            <a:r>
              <a:rPr lang="en-US" altLang="ko-KR" dirty="0"/>
              <a:t>-WT or MT/HA-</a:t>
            </a:r>
            <a:r>
              <a:rPr lang="en-US" altLang="ko-KR" dirty="0">
                <a:latin typeface="Symbol" panose="05050102010706020507" pitchFamily="18" charset="2"/>
              </a:rPr>
              <a:t>g</a:t>
            </a:r>
            <a:r>
              <a:rPr lang="en-US" altLang="ko-KR" dirty="0"/>
              <a:t>-Actin-G13R</a:t>
            </a:r>
            <a:r>
              <a:rPr lang="en-US" dirty="0"/>
              <a:t>) </a:t>
            </a:r>
          </a:p>
        </p:txBody>
      </p:sp>
      <p:graphicFrame>
        <p:nvGraphicFramePr>
          <p:cNvPr id="26" name="표 26">
            <a:extLst>
              <a:ext uri="{FF2B5EF4-FFF2-40B4-BE49-F238E27FC236}">
                <a16:creationId xmlns:a16="http://schemas.microsoft.com/office/drawing/2014/main" id="{2593B273-98F9-4A18-BE73-9BD0EF064976}"/>
              </a:ext>
            </a:extLst>
          </p:cNvPr>
          <p:cNvGraphicFramePr>
            <a:graphicFrameLocks noGrp="1"/>
          </p:cNvGraphicFramePr>
          <p:nvPr/>
        </p:nvGraphicFramePr>
        <p:xfrm>
          <a:off x="1118167" y="1284232"/>
          <a:ext cx="4914809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056">
                  <a:extLst>
                    <a:ext uri="{9D8B030D-6E8A-4147-A177-3AD203B41FA5}">
                      <a16:colId xmlns:a16="http://schemas.microsoft.com/office/drawing/2014/main" val="3630833805"/>
                    </a:ext>
                  </a:extLst>
                </a:gridCol>
                <a:gridCol w="2438753">
                  <a:extLst>
                    <a:ext uri="{9D8B030D-6E8A-4147-A177-3AD203B41FA5}">
                      <a16:colId xmlns:a16="http://schemas.microsoft.com/office/drawing/2014/main" val="891011023"/>
                    </a:ext>
                  </a:extLst>
                </a:gridCol>
              </a:tblGrid>
              <a:tr h="25115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Membrane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Raw image from Gel doc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327522"/>
                  </a:ext>
                </a:extLst>
              </a:tr>
            </a:tbl>
          </a:graphicData>
        </a:graphic>
      </p:graphicFrame>
      <p:graphicFrame>
        <p:nvGraphicFramePr>
          <p:cNvPr id="28" name="표 28">
            <a:extLst>
              <a:ext uri="{FF2B5EF4-FFF2-40B4-BE49-F238E27FC236}">
                <a16:creationId xmlns:a16="http://schemas.microsoft.com/office/drawing/2014/main" id="{FF99BB6A-4A6D-4838-B693-87F0A32DF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237255"/>
              </p:ext>
            </p:extLst>
          </p:nvPr>
        </p:nvGraphicFramePr>
        <p:xfrm>
          <a:off x="678921" y="1822965"/>
          <a:ext cx="385862" cy="2197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62">
                  <a:extLst>
                    <a:ext uri="{9D8B030D-6E8A-4147-A177-3AD203B41FA5}">
                      <a16:colId xmlns:a16="http://schemas.microsoft.com/office/drawing/2014/main" val="3125737893"/>
                    </a:ext>
                  </a:extLst>
                </a:gridCol>
              </a:tblGrid>
              <a:tr h="1196331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GFP</a:t>
                      </a:r>
                      <a:r>
                        <a:rPr lang="en-US" altLang="ko-KR" b="1" dirty="0">
                          <a:solidFill>
                            <a:schemeClr val="tx1"/>
                          </a:solidFill>
                        </a:rPr>
                        <a:t>-Xirp2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60420"/>
                  </a:ext>
                </a:extLst>
              </a:tr>
              <a:tr h="1000983">
                <a:tc>
                  <a:txBody>
                    <a:bodyPr/>
                    <a:lstStyle/>
                    <a:p>
                      <a:pPr algn="ctr"/>
                      <a:r>
                        <a:rPr lang="en-US" altLang="ko-KR" b="1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HA-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-actin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841505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951A12E3-DCE8-4641-95FE-562E15BC51B8}"/>
              </a:ext>
            </a:extLst>
          </p:cNvPr>
          <p:cNvSpPr txBox="1"/>
          <p:nvPr/>
        </p:nvSpPr>
        <p:spPr>
          <a:xfrm>
            <a:off x="1140078" y="2059522"/>
            <a:ext cx="3820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160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C28B2A-D120-439A-85FA-B7D46353DB29}"/>
              </a:ext>
            </a:extLst>
          </p:cNvPr>
          <p:cNvSpPr txBox="1"/>
          <p:nvPr/>
        </p:nvSpPr>
        <p:spPr>
          <a:xfrm>
            <a:off x="1148482" y="2236293"/>
            <a:ext cx="3820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110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1F040AE-E2C9-47C9-A6F2-5F03D41CF8A0}"/>
              </a:ext>
            </a:extLst>
          </p:cNvPr>
          <p:cNvSpPr txBox="1"/>
          <p:nvPr/>
        </p:nvSpPr>
        <p:spPr>
          <a:xfrm>
            <a:off x="1186640" y="2638952"/>
            <a:ext cx="3355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F67D89-CE14-4B0D-8916-9269F69DBE62}"/>
              </a:ext>
            </a:extLst>
          </p:cNvPr>
          <p:cNvSpPr txBox="1"/>
          <p:nvPr/>
        </p:nvSpPr>
        <p:spPr>
          <a:xfrm>
            <a:off x="1185406" y="3156826"/>
            <a:ext cx="3367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BA6BD0-053A-4D53-8482-27288615B539}"/>
              </a:ext>
            </a:extLst>
          </p:cNvPr>
          <p:cNvSpPr txBox="1"/>
          <p:nvPr/>
        </p:nvSpPr>
        <p:spPr>
          <a:xfrm>
            <a:off x="1185406" y="3291024"/>
            <a:ext cx="3367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E17A85-9634-4EC5-8905-050541AB5DB6}"/>
              </a:ext>
            </a:extLst>
          </p:cNvPr>
          <p:cNvSpPr txBox="1"/>
          <p:nvPr/>
        </p:nvSpPr>
        <p:spPr>
          <a:xfrm>
            <a:off x="5398269" y="3740042"/>
            <a:ext cx="7478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40sec exp.</a:t>
            </a:r>
          </a:p>
        </p:txBody>
      </p:sp>
      <p:sp>
        <p:nvSpPr>
          <p:cNvPr id="45" name="직사각형 28">
            <a:extLst>
              <a:ext uri="{FF2B5EF4-FFF2-40B4-BE49-F238E27FC236}">
                <a16:creationId xmlns:a16="http://schemas.microsoft.com/office/drawing/2014/main" id="{BFE5D664-CD34-4990-8594-AC0DE9104951}"/>
              </a:ext>
            </a:extLst>
          </p:cNvPr>
          <p:cNvSpPr/>
          <p:nvPr/>
        </p:nvSpPr>
        <p:spPr>
          <a:xfrm>
            <a:off x="4222751" y="2088610"/>
            <a:ext cx="1810226" cy="54816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32" name="직사각형 29">
            <a:extLst>
              <a:ext uri="{FF2B5EF4-FFF2-40B4-BE49-F238E27FC236}">
                <a16:creationId xmlns:a16="http://schemas.microsoft.com/office/drawing/2014/main" id="{4CB45FF3-CA0D-4DC7-97D5-D7DFF6CA5427}"/>
              </a:ext>
            </a:extLst>
          </p:cNvPr>
          <p:cNvSpPr/>
          <p:nvPr/>
        </p:nvSpPr>
        <p:spPr>
          <a:xfrm>
            <a:off x="4222750" y="3107437"/>
            <a:ext cx="1810226" cy="26627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  <a:prstDash val="sysDash"/>
              </a:ln>
              <a:noFill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25E954-0598-900E-EB0D-3734BA82AC82}"/>
              </a:ext>
            </a:extLst>
          </p:cNvPr>
          <p:cNvSpPr txBox="1"/>
          <p:nvPr/>
        </p:nvSpPr>
        <p:spPr>
          <a:xfrm>
            <a:off x="4196828" y="1708253"/>
            <a:ext cx="2013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1      2      3         4      5      6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AFEA67-98E9-551F-2307-57A61BD8AE8F}"/>
              </a:ext>
            </a:extLst>
          </p:cNvPr>
          <p:cNvSpPr txBox="1"/>
          <p:nvPr/>
        </p:nvSpPr>
        <p:spPr>
          <a:xfrm>
            <a:off x="616974" y="4766367"/>
            <a:ext cx="55898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[Loading sample of each lane]</a:t>
            </a:r>
          </a:p>
          <a:p>
            <a:pPr marL="342900" indent="-342900">
              <a:buAutoNum type="arabicPeriod"/>
            </a:pPr>
            <a:r>
              <a:rPr lang="en-US" sz="1600" dirty="0"/>
              <a:t>Whole cell extracts input of only 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G13R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Whole cell extracts input of GFP-Xirp2 WT/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G13R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Whole cell extracts input of GFP-Xirp2 CTD/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G13R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GFP-trap IP sample of only 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G13R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GFP-trap IP sample of GFP-Xirp2 WT/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G13R</a:t>
            </a:r>
          </a:p>
          <a:p>
            <a:pPr marL="342900" indent="-342900">
              <a:buFontTx/>
              <a:buAutoNum type="arabicPeriod"/>
            </a:pPr>
            <a:r>
              <a:rPr lang="en-US" sz="1600" dirty="0"/>
              <a:t>GFP-trap IP sample of GFP-Xirp2 CTD/</a:t>
            </a:r>
            <a:r>
              <a:rPr lang="en-US" altLang="ko-KR" sz="1600" dirty="0"/>
              <a:t>HA-</a:t>
            </a:r>
            <a:r>
              <a:rPr lang="en-US" altLang="ko-KR" sz="1600" dirty="0">
                <a:latin typeface="Symbol" panose="05050102010706020507" pitchFamily="18" charset="2"/>
              </a:rPr>
              <a:t>g</a:t>
            </a:r>
            <a:r>
              <a:rPr lang="en-US" altLang="ko-KR" sz="1600" dirty="0"/>
              <a:t>-Actin G13R</a:t>
            </a:r>
          </a:p>
        </p:txBody>
      </p:sp>
    </p:spTree>
    <p:extLst>
      <p:ext uri="{BB962C8B-B14F-4D97-AF65-F5344CB8AC3E}">
        <p14:creationId xmlns:p14="http://schemas.microsoft.com/office/powerpoint/2010/main" val="111215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47AD5DAA4DEC48B7113628DA585F85" ma:contentTypeVersion="5" ma:contentTypeDescription="Create a new document." ma:contentTypeScope="" ma:versionID="acfa7bbd4b6aca1e5ff15a000356ad97">
  <xsd:schema xmlns:xsd="http://www.w3.org/2001/XMLSchema" xmlns:xs="http://www.w3.org/2001/XMLSchema" xmlns:p="http://schemas.microsoft.com/office/2006/metadata/properties" xmlns:ns3="25b31a8b-c669-4729-a879-ae9654f474c5" xmlns:ns4="5ed16c40-1ab3-4a2b-a78c-aa6c8b83ff8c" targetNamespace="http://schemas.microsoft.com/office/2006/metadata/properties" ma:root="true" ma:fieldsID="369b4ce54a4fdcb1bcc1efefe70dbb20" ns3:_="" ns4:_="">
    <xsd:import namespace="25b31a8b-c669-4729-a879-ae9654f474c5"/>
    <xsd:import namespace="5ed16c40-1ab3-4a2b-a78c-aa6c8b83ff8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b31a8b-c669-4729-a879-ae9654f474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d16c40-1ab3-4a2b-a78c-aa6c8b83ff8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5BDC03B-0AF6-498D-987C-62B0390E4E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b31a8b-c669-4729-a879-ae9654f474c5"/>
    <ds:schemaRef ds:uri="5ed16c40-1ab3-4a2b-a78c-aa6c8b83ff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B1DD302-D952-44B6-9D78-1C1539908F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925D4F-E73A-4A09-B757-3B43F8DFC813}">
  <ds:schemaRefs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25b31a8b-c669-4729-a879-ae9654f474c5"/>
    <ds:schemaRef ds:uri="http://purl.org/dc/elements/1.1/"/>
    <ds:schemaRef ds:uri="http://schemas.microsoft.com/office/infopath/2007/PartnerControls"/>
    <ds:schemaRef ds:uri="5ed16c40-1ab3-4a2b-a78c-aa6c8b83ff8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299</Words>
  <Application>Microsoft Office PowerPoint</Application>
  <PresentationFormat>Letter Paper (8.5x11 in)</PresentationFormat>
  <Paragraphs>73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테마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Im, Jun sub (ji7b)</dc:creator>
  <cp:lastModifiedBy>Im, Jun sub (ji7b)</cp:lastModifiedBy>
  <cp:revision>5</cp:revision>
  <cp:lastPrinted>2021-07-27T21:59:32Z</cp:lastPrinted>
  <dcterms:created xsi:type="dcterms:W3CDTF">2021-07-27T21:20:20Z</dcterms:created>
  <dcterms:modified xsi:type="dcterms:W3CDTF">2022-12-05T15:17:09Z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0x0101006247AD5DAA4DEC48B7113628DA585F85</vt:lpwstr>
  </property>
</Properties>
</file>